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8" r:id="rId3"/>
    <p:sldId id="392" r:id="rId4"/>
    <p:sldId id="393" r:id="rId5"/>
    <p:sldId id="394" r:id="rId6"/>
    <p:sldId id="395" r:id="rId7"/>
    <p:sldId id="396" r:id="rId8"/>
    <p:sldId id="397" r:id="rId9"/>
    <p:sldId id="405" r:id="rId10"/>
    <p:sldId id="398" r:id="rId11"/>
    <p:sldId id="399" r:id="rId12"/>
    <p:sldId id="400" r:id="rId13"/>
    <p:sldId id="403" r:id="rId14"/>
    <p:sldId id="404" r:id="rId15"/>
    <p:sldId id="30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55556" autoAdjust="0"/>
  </p:normalViewPr>
  <p:slideViewPr>
    <p:cSldViewPr>
      <p:cViewPr varScale="1">
        <p:scale>
          <a:sx n="115" d="100"/>
          <a:sy n="115" d="100"/>
        </p:scale>
        <p:origin x="111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3FA96-B5AD-4BF5-B9EC-C2EDF3AE7AFC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E3F03-B394-42E3-BDA0-E17451510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28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54D3F-AECA-403F-A9B6-951D571C1111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41210-E546-4CC3-A47C-203F1C176A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03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CBFEA-583F-4CD3-B371-D3DA52D2E347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83E6F-8F3B-4352-A4EE-1B4546ADF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52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EE080-4BD8-4681-80DA-EFB37336592C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DF052-C5D5-4F82-9516-7D0FB0D23B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01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CEF4C-F17A-4445-8212-50D0357B5079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8A657-6366-40A6-8B40-96B11A09F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18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7A20-C8CB-4C08-888C-CBC711A91AB5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9565F-1F31-4124-BE81-341F80FC8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02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0E8C6-55D5-40E3-939F-5EE22D171CEE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854B-834D-40A5-8E39-E1DF0E508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04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3D1E6-E4EE-4533-8C5F-AF30E0712412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39C1-836F-4984-AB78-3C9885BCD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01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DB6BB-C3F1-437C-B93E-64C5172957E0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69166-34E2-4CB4-BEA6-6C97601E69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25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5E2C-7393-4944-B2BC-43FA1625F7D1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F5580-B715-42F1-BFA1-77FA74775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278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CE366-E4BC-4E68-95C7-F0711C204BA1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EC13-1DDD-4F9A-B530-4F0F19E61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65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B9FB11-A7B8-4D4F-94C9-936620210B4D}" type="datetimeFigureOut">
              <a:rPr lang="ru-RU"/>
              <a:pPr>
                <a:defRPr/>
              </a:pPr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49E371-F197-4FC4-BF39-CA220AD764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452438" y="1593850"/>
            <a:ext cx="7772400" cy="2149475"/>
          </a:xfrm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МАДОУ </a:t>
            </a:r>
            <a: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№34 «Солнечный»</a:t>
            </a:r>
            <a:b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4800" b="1" dirty="0" smtClean="0">
                <a:solidFill>
                  <a:srgbClr val="FF0000"/>
                </a:solidFill>
                <a:latin typeface="Comic Sans MS" pitchFamily="66" charset="0"/>
              </a:rPr>
              <a:t>Краткая </a:t>
            </a:r>
            <a:r>
              <a:rPr lang="ru-RU" altLang="ru-RU" sz="4800" b="1" dirty="0">
                <a:solidFill>
                  <a:srgbClr val="FF0000"/>
                </a:solidFill>
                <a:latin typeface="Comic Sans MS" pitchFamily="66" charset="0"/>
              </a:rPr>
              <a:t>п</a:t>
            </a:r>
            <a:r>
              <a:rPr lang="ru-RU" altLang="ru-RU" sz="4800" b="1" dirty="0" smtClean="0">
                <a:solidFill>
                  <a:srgbClr val="FF0000"/>
                </a:solidFill>
                <a:latin typeface="Comic Sans MS" pitchFamily="66" charset="0"/>
              </a:rPr>
              <a:t>резентация Образовательной программы</a:t>
            </a:r>
            <a:r>
              <a:rPr lang="ru-RU" altLang="ru-RU" sz="4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4800" b="1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altLang="ru-RU" sz="4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215451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7776865" cy="5760740"/>
          </a:xfrm>
        </p:spPr>
        <p:txBody>
          <a:bodyPr/>
          <a:lstStyle/>
          <a:p>
            <a:pPr marL="134620" marR="135890" indent="450215" algn="l">
              <a:spcAft>
                <a:spcPts val="0"/>
              </a:spcAft>
              <a:tabLst>
                <a:tab pos="1035050" algn="l"/>
              </a:tabLst>
            </a:pP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1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1" y="476672"/>
            <a:ext cx="7809509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Наименование учреждения </a:t>
            </a: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в соответствии с Уставом: Муниципальное автономное дошкольное образовательное учреждение детский сад № 34 «Солнечный» общеразвивающего вида города Ишимбая муниципального района Ишимбайский район Республики Башкортостан</a:t>
            </a: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Сокращенное наименование: </a:t>
            </a: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МАДОУ детский сад № 34 «Солнечный» общеразвивающего вида г. Ишимбая МР Ишимбайский район РБ</a:t>
            </a: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Место нахождения: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0">
              <a:lnSpc>
                <a:spcPct val="150000"/>
              </a:lnSpc>
            </a:pP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юридический адрес: 453211, Республика Башкортостан, г. Ишимбай, ул. Стахановская, д. 8а;</a:t>
            </a:r>
          </a:p>
          <a:p>
            <a:pPr lvl="0">
              <a:lnSpc>
                <a:spcPct val="150000"/>
              </a:lnSpc>
            </a:pP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фактический адрес: 453211, Республика Башкортостан, г. Ишимбай, ул. Стахановская, д. 8а.</a:t>
            </a:r>
          </a:p>
          <a:p>
            <a:pPr marL="134620" marR="135890" indent="447675" algn="just">
              <a:spcAft>
                <a:spcPts val="0"/>
              </a:spcAft>
              <a:tabLst>
                <a:tab pos="6391275" algn="l"/>
              </a:tabLst>
            </a:pPr>
            <a:endParaRPr lang="ru-RU" sz="2400" dirty="0">
              <a:solidFill>
                <a:srgbClr val="FF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6647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7776865" cy="5760740"/>
          </a:xfrm>
        </p:spPr>
        <p:txBody>
          <a:bodyPr/>
          <a:lstStyle/>
          <a:p>
            <a:pPr marL="134620" marR="135890" indent="450215" algn="l">
              <a:spcAft>
                <a:spcPts val="0"/>
              </a:spcAft>
              <a:tabLst>
                <a:tab pos="1035050" algn="l"/>
              </a:tabLst>
            </a:pP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1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1" y="993718"/>
            <a:ext cx="780950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Особенности взаимодействия педагогического коллектива с семьями обучающихся</a:t>
            </a:r>
            <a:endParaRPr lang="ru-RU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Согласно п. 26.1 ФОП ДО, главными целями взаимодействия педагогического коллектива ДОО с семьями обучающихся дошкольного возраста являются:</a:t>
            </a:r>
          </a:p>
          <a:p>
            <a:r>
              <a:rPr lang="ru-RU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1.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младенческого, раннего и дошкольного возрастов;</a:t>
            </a:r>
          </a:p>
          <a:p>
            <a:r>
              <a:rPr lang="ru-RU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2. Обеспечение единства подходов к воспитанию и обучению детей в условиях ДОО и семьи; повышение воспитательного потенциала семьи.</a:t>
            </a:r>
          </a:p>
          <a:p>
            <a:pPr marL="134620" marR="135890" indent="447675" algn="just">
              <a:spcAft>
                <a:spcPts val="0"/>
              </a:spcAft>
              <a:tabLst>
                <a:tab pos="6391275" algn="l"/>
              </a:tabLst>
            </a:pPr>
            <a:endParaRPr lang="ru-RU" sz="2400" dirty="0">
              <a:solidFill>
                <a:srgbClr val="FF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872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7776865" cy="5760740"/>
          </a:xfrm>
        </p:spPr>
        <p:txBody>
          <a:bodyPr/>
          <a:lstStyle/>
          <a:p>
            <a:pPr marL="134620" marR="135890" indent="450215" algn="l">
              <a:spcAft>
                <a:spcPts val="0"/>
              </a:spcAft>
              <a:tabLst>
                <a:tab pos="1035050" algn="l"/>
              </a:tabLst>
            </a:pP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1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5" y="620688"/>
            <a:ext cx="788151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444500" algn="just"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Согласно п. 26.3 ФОП ДО, достижение этих целей осуществляется через решение основных задач:</a:t>
            </a:r>
          </a:p>
          <a:p>
            <a:pPr marL="342900" marR="127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информирование 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ДОО;</a:t>
            </a:r>
          </a:p>
          <a:p>
            <a:pPr marL="342900" marR="127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детей;</a:t>
            </a:r>
          </a:p>
          <a:p>
            <a:pPr marL="342900" marR="127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способствование развитию ответственного и осознанного </a:t>
            </a:r>
            <a:r>
              <a:rPr lang="ru-RU" dirty="0" err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родительства</a:t>
            </a: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как базовой основы благополучия семьи;</a:t>
            </a:r>
          </a:p>
          <a:p>
            <a:pPr marL="342900" marR="127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построение взаимодействия в форме сотрудничества и установления партнёрских отношений с родителями (законными представителями) детей младенческого, раннего и дошкольного возраста для решения образовательных задач;</a:t>
            </a:r>
          </a:p>
          <a:p>
            <a:pPr marL="342900" marR="127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вовлечение родителей (законных представителей) в образовательный процесс.</a:t>
            </a:r>
          </a:p>
          <a:p>
            <a:pPr marL="134620" marR="135890" indent="447675" algn="just">
              <a:spcAft>
                <a:spcPts val="0"/>
              </a:spcAft>
              <a:tabLst>
                <a:tab pos="6391275" algn="l"/>
              </a:tabLst>
            </a:pPr>
            <a:endParaRPr lang="ru-RU" sz="2400" dirty="0">
              <a:solidFill>
                <a:srgbClr val="FF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11584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7560841" cy="5040660"/>
          </a:xfrm>
        </p:spPr>
        <p:txBody>
          <a:bodyPr/>
          <a:lstStyle/>
          <a:p>
            <a:pPr marL="134620" marR="135890" indent="450215" algn="l">
              <a:spcAft>
                <a:spcPts val="0"/>
              </a:spcAft>
              <a:tabLst>
                <a:tab pos="1035050" algn="l"/>
              </a:tabLst>
            </a:pP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300" dirty="0" smtClean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Согласно </a:t>
            </a:r>
            <a: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п. 26.4 ФОП ДО, построение взаимодействия с родителями (законными представителями) придерживается следующих принципов:</a:t>
            </a:r>
            <a:b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приоритет семьи в воспитании, обучении и развитии ребёнка: в соответствии с Законом об образовании у родителей (законных представителей) обучающихся не только есть преимущественное право на обучение и воспитание детей, но именно они обязаны заложить основы физического, нравственного и интеллектуального развития личности ребёнка;</a:t>
            </a:r>
            <a:b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открытость: для родителей (законных представителей) доступна актуальная информация об особенностях пребывания ребёнка в группе; каждому из родителей (законных представителей) предоставлен свободный доступ в ДОО; между педагогами и родителями (законными представителями) обеспечен обмен информацией об особенностях развития ребёнка в ДОО и семье;</a:t>
            </a:r>
            <a:b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взаимное доверие, уважение и доброжелательность во взаимоотношениях педагогов и родителей (законных представителей): при взаимодействии педагоги придерживаются этики и культурных правил общения, проявляют позитивный настрой на общение и сотрудничество с родителями (законными представителями); этично и разумно используют полученную информацию как со стороны педагогов, так и со стороны родителей (законных представителей) в интересах детей;</a:t>
            </a:r>
            <a:b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индивидуально-дифференцированный подход к каждой семье: при взаимодействии учитываются особенности семейного воспитания, потребности родителей (законных представителей) в отношении образования ребёнка, отношение к педагогу и ДОО, проводимым мероприятиям; обеспечена возможность включения родителей (законных представителей) в совместное решение образовательных задач;</a:t>
            </a:r>
            <a:b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ru-RU" sz="1300" dirty="0" err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возрастосообразность</a:t>
            </a:r>
            <a: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: при планировании и осуществлении взаимодействия учитываются особенности и характер отношений ребёнка с родителями (законными представителями), прежде всего, с матерью (преимущественно для детей младенческого и раннего возраста), обусловленные возрастными особенностями развития детей.</a:t>
            </a:r>
            <a:b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ru-RU" altLang="ru-RU" sz="13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13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1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6432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7560841" cy="5040660"/>
          </a:xfrm>
        </p:spPr>
        <p:txBody>
          <a:bodyPr/>
          <a:lstStyle/>
          <a:p>
            <a:pPr marL="134620" marR="135890" indent="450215" algn="l">
              <a:spcAft>
                <a:spcPts val="0"/>
              </a:spcAft>
              <a:tabLst>
                <a:tab pos="1035050" algn="l"/>
              </a:tabLst>
            </a:pP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Согласно </a:t>
            </a:r>
            <a:r>
              <a:rPr lang="ru-RU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п. 26.5 ФОП ДО, деятельность педагогического коллектива МАДОУ по построению взаимодействия с родителями (законными представителями) обучающихся осуществляется по нескольким направлениям</a:t>
            </a:r>
            <a:r>
              <a:rPr lang="ru-RU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  <a:br>
              <a:rPr lang="ru-RU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/>
            </a:r>
            <a:br>
              <a:rPr lang="ru-RU" sz="13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ru-RU" altLang="ru-RU" sz="13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13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1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326263"/>
              </p:ext>
            </p:extLst>
          </p:nvPr>
        </p:nvGraphicFramePr>
        <p:xfrm>
          <a:off x="539553" y="1760060"/>
          <a:ext cx="7848870" cy="4621268"/>
        </p:xfrm>
        <a:graphic>
          <a:graphicData uri="http://schemas.openxmlformats.org/drawingml/2006/table">
            <a:tbl>
              <a:tblPr firstRow="1" firstCol="1" bandRow="1"/>
              <a:tblGrid>
                <a:gridCol w="2616290">
                  <a:extLst>
                    <a:ext uri="{9D8B030D-6E8A-4147-A177-3AD203B41FA5}">
                      <a16:colId xmlns:a16="http://schemas.microsoft.com/office/drawing/2014/main" val="981223210"/>
                    </a:ext>
                  </a:extLst>
                </a:gridCol>
                <a:gridCol w="2616290">
                  <a:extLst>
                    <a:ext uri="{9D8B030D-6E8A-4147-A177-3AD203B41FA5}">
                      <a16:colId xmlns:a16="http://schemas.microsoft.com/office/drawing/2014/main" val="653537665"/>
                    </a:ext>
                  </a:extLst>
                </a:gridCol>
                <a:gridCol w="2616290">
                  <a:extLst>
                    <a:ext uri="{9D8B030D-6E8A-4147-A177-3AD203B41FA5}">
                      <a16:colId xmlns:a16="http://schemas.microsoft.com/office/drawing/2014/main" val="1769801454"/>
                    </a:ext>
                  </a:extLst>
                </a:gridCol>
              </a:tblGrid>
              <a:tr h="200925">
                <a:tc>
                  <a:txBody>
                    <a:bodyPr/>
                    <a:lstStyle/>
                    <a:p>
                      <a:pPr marR="12700"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Диагностико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-аналитическое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Просветительское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Консультационное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948473"/>
                  </a:ext>
                </a:extLst>
              </a:tr>
              <a:tr h="4420343">
                <a:tc>
                  <a:txBody>
                    <a:bodyPr/>
                    <a:lstStyle/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получение и анализ данных о семье, её запросах в отношении охраны здоровья и развития ребёнка;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 уровне психолого-педагогической компетентности родителей (законных представителей); - планирование работы с семьей с учётом результатов проведенного анализа;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-согласование воспитательных задач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Просвещение родителей (законных представителей) по вопросам: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-особенностей психофизиологического и психического развития детей младенческого, раннего и дошкольного возрастов;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выбора эффективных методов обучения и воспитания детей определенного возраста;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ознакомление с актуальной информацией о государственной политике в области ДО, включая информирование о мерах господдержки семьям с детьми дошкольного возраста;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информирование об особенностях реализуемой в ДОО образовательной программы;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условиях пребывания ребёнка в группе ДОО;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содержании и методах образовательной работы с детьми;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Консультирование родителей (законных представителей) по вопросам: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их взаимодействия с ребёнком,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преодоления возникающих проблем воспитания и обучения детей, в том числе с ООП в условиях семьи;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особенностей поведения и взаимодействия ребёнка со сверстниками и педагогом;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возникающих проблемных ситуациях;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способам воспитания и построения продуктивного взаимодействия с детьми младенческого, раннего и дошкольного возрастов;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способам организации и участия в детских деятельностях, образовательном процессе и т.д.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302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71647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5" y="-171450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Заголовок 1"/>
          <p:cNvSpPr>
            <a:spLocks noGrp="1"/>
          </p:cNvSpPr>
          <p:nvPr>
            <p:ph type="ctrTitle"/>
          </p:nvPr>
        </p:nvSpPr>
        <p:spPr>
          <a:xfrm>
            <a:off x="214313" y="1357313"/>
            <a:ext cx="7772400" cy="1470025"/>
          </a:xfrm>
        </p:spPr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40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4000" b="1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40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4000" b="1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40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4000" b="1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altLang="ru-RU" sz="4000" b="1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altLang="ru-RU" sz="4000" b="1" smtClean="0">
                <a:solidFill>
                  <a:srgbClr val="FF0000"/>
                </a:solidFill>
                <a:latin typeface="Comic Sans MS" pitchFamily="66" charset="0"/>
              </a:rPr>
              <a:t>Спасибо за внимание!</a:t>
            </a:r>
            <a:br>
              <a:rPr lang="ru-RU" altLang="ru-RU" sz="4000" b="1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altLang="ru-RU" sz="40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28625" y="2786063"/>
            <a:ext cx="7772400" cy="14700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ru-RU" sz="40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</a:br>
            <a:endParaRPr lang="ru-RU" sz="4000" b="1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7772400" cy="4895850"/>
          </a:xfrm>
        </p:spPr>
        <p:txBody>
          <a:bodyPr/>
          <a:lstStyle/>
          <a:p>
            <a:pPr marL="457200" indent="-457200" algn="l" eaLnBrk="1" hangingPunct="1">
              <a:buFont typeface="Wingdings" pitchFamily="2" charset="2"/>
              <a:buChar char="Ø"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dirty="0">
                <a:solidFill>
                  <a:srgbClr val="FF0000"/>
                </a:solidFill>
                <a:latin typeface="Comic Sans MS" pitchFamily="66" charset="0"/>
              </a:rPr>
              <a:t>Образовательная программа дошкольного образования   (далее – Программа)  Муниципального автономного дошкольного образовательного учреждения детский сад № 34 «Солнечный» общеразвивающего вида города Ишимбая муниципального района Ишимбайский </a:t>
            </a:r>
            <a:r>
              <a:rPr lang="ru-RU" sz="1800" dirty="0" err="1">
                <a:solidFill>
                  <a:srgbClr val="FF0000"/>
                </a:solidFill>
                <a:latin typeface="Comic Sans MS" pitchFamily="66" charset="0"/>
              </a:rPr>
              <a:t>раойн</a:t>
            </a:r>
            <a:r>
              <a:rPr lang="ru-RU" sz="1800" dirty="0">
                <a:solidFill>
                  <a:srgbClr val="FF0000"/>
                </a:solidFill>
                <a:latin typeface="Comic Sans MS" pitchFamily="66" charset="0"/>
              </a:rPr>
              <a:t> Республики Башкортостан (далее МАДОУ) разработана в соответствии с федеральным государственным образовательным стандартом дошкольного образования (утвержден приказом </a:t>
            </a:r>
            <a:r>
              <a:rPr lang="ru-RU" sz="1800" dirty="0" err="1">
                <a:solidFill>
                  <a:srgbClr val="FF0000"/>
                </a:solidFill>
                <a:latin typeface="Comic Sans MS" pitchFamily="66" charset="0"/>
              </a:rPr>
              <a:t>Минобрнауки</a:t>
            </a:r>
            <a:r>
              <a:rPr lang="ru-RU" sz="1800" dirty="0">
                <a:solidFill>
                  <a:srgbClr val="FF0000"/>
                </a:solidFill>
                <a:latin typeface="Comic Sans MS" pitchFamily="66" charset="0"/>
              </a:rPr>
              <a:t> России от 17 октября 2013 г. № 1155, зарегистрировано в Минюсте России 14 ноября 2013 г., регистрационный № 30384; в редакции приказа Минпросвещения России от 8 ноября 2022 г. № 955, зарегистрировано в Минюсте России 6 февраля 2023 г., регистрационный № 72264) (далее – ФГОС ДО) и федеральной образовательной программой дошкольного образования (утверждена приказом Минпросвещения России от 25 ноября 2022 г. № 1028, зарегистрировано в Минюсте России 28 декабря 2022 г., регистрационный № 71847) (далее – ФОП ДО).</a:t>
            </a: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2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7772400" cy="489585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Программа 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отвечает образовательному запросу социума, обеспечивает развитие личности  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2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0055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7772400" cy="489585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ru-RU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Программа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состоит из обязательной части и части, формируемой участниками образовательных отношений. Обе части являются взаимодополняющими и необходимыми с точки зрения реализации требований ФГОС ДО. 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2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589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468313" y="1125538"/>
            <a:ext cx="7772400" cy="489585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2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780939"/>
              </p:ext>
            </p:extLst>
          </p:nvPr>
        </p:nvGraphicFramePr>
        <p:xfrm>
          <a:off x="539552" y="762410"/>
          <a:ext cx="7776864" cy="5721911"/>
        </p:xfrm>
        <a:graphic>
          <a:graphicData uri="http://schemas.openxmlformats.org/drawingml/2006/table">
            <a:tbl>
              <a:tblPr firstRow="1" firstCol="1" bandRow="1"/>
              <a:tblGrid>
                <a:gridCol w="4773000">
                  <a:extLst>
                    <a:ext uri="{9D8B030D-6E8A-4147-A177-3AD203B41FA5}">
                      <a16:colId xmlns:a16="http://schemas.microsoft.com/office/drawing/2014/main" val="2557843428"/>
                    </a:ext>
                  </a:extLst>
                </a:gridCol>
                <a:gridCol w="3003864">
                  <a:extLst>
                    <a:ext uri="{9D8B030D-6E8A-4147-A177-3AD203B41FA5}">
                      <a16:colId xmlns:a16="http://schemas.microsoft.com/office/drawing/2014/main" val="333117000"/>
                    </a:ext>
                  </a:extLst>
                </a:gridCol>
              </a:tblGrid>
              <a:tr h="171620">
                <a:tc gridSpan="2">
                  <a:txBody>
                    <a:bodyPr/>
                    <a:lstStyle/>
                    <a:p>
                      <a:pPr marL="134620" marR="160020" indent="44958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35050" algn="l"/>
                        </a:tabLst>
                      </a:pPr>
                      <a:r>
                        <a:rPr lang="ru-RU" sz="10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775200"/>
                  </a:ext>
                </a:extLst>
              </a:tr>
              <a:tr h="171620">
                <a:tc>
                  <a:txBody>
                    <a:bodyPr/>
                    <a:lstStyle/>
                    <a:p>
                      <a:pPr marR="1358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реализуется</a:t>
                      </a: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4620" marR="160020" indent="44958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35050" algn="l"/>
                        </a:tabLs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реализуется</a:t>
                      </a: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442757"/>
                  </a:ext>
                </a:extLst>
              </a:tr>
              <a:tr h="702988">
                <a:tc>
                  <a:txBody>
                    <a:bodyPr/>
                    <a:lstStyle/>
                    <a:p>
                      <a:pPr marR="13589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Федеральная образовательная программа дошкольного образования (утверждена приказом Минпросвещения России от 25 ноября 2022 г. № 1028, зарегистрировано в Минюсте России 28 декабря 2022 г., регистрационный № 71847) </a:t>
                      </a: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4620" marR="160020" indent="44958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3505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Реализуется педагогическими работниками МАДОУ во всех помещениях и на территории детского сада со всеми детьми МАДОУ</a:t>
                      </a: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158537"/>
                  </a:ext>
                </a:extLst>
              </a:tr>
              <a:tr h="171620">
                <a:tc gridSpan="2">
                  <a:txBody>
                    <a:bodyPr/>
                    <a:lstStyle/>
                    <a:p>
                      <a:pPr marL="134620" marR="160020" indent="44958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35050" algn="l"/>
                        </a:tabLs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Формируемая часть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342777"/>
                  </a:ext>
                </a:extLst>
              </a:tr>
              <a:tr h="171620">
                <a:tc>
                  <a:txBody>
                    <a:bodyPr/>
                    <a:lstStyle/>
                    <a:p>
                      <a:pPr marL="134620" marR="160020" indent="44958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3505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реализуется</a:t>
                      </a: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4620" marR="160020" indent="44958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3505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реализуется</a:t>
                      </a: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942661"/>
                  </a:ext>
                </a:extLst>
              </a:tr>
              <a:tr h="1925194">
                <a:tc>
                  <a:txBody>
                    <a:bodyPr/>
                    <a:lstStyle/>
                    <a:p>
                      <a:pPr marL="67945" marR="66040" indent="203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Ф.Г. 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Азнабаева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М.И. 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Фаизова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З.А.Агзамова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Академия детства: Региональная программа для дошкольных образовательных организаций Республики Башкортостан. – Уфа: Издательство ИРО РБ, 2017.- 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empus Sans ITC" panose="04020404030D070202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88с.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36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FF0000"/>
                          </a:solidFill>
                          <a:effectLst/>
                          <a:latin typeface="Tempus Sans ITC" panose="04020404030D070202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Дополняет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empus Sans ITC" panose="04020404030D070202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FF0000"/>
                          </a:solidFill>
                          <a:effectLst/>
                          <a:latin typeface="Tempus Sans ITC" panose="04020404030D070202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образовательную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empus Sans ITC" panose="04020404030D070202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FF0000"/>
                          </a:solidFill>
                          <a:effectLst/>
                          <a:latin typeface="Tempus Sans ITC" panose="04020404030D070202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область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empus Sans ITC" panose="04020404030D070202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«Познавательное развитие» (ФЦКМ – формирование целостной картины мира)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36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36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Дополняет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образовательную область: 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«Художественно – эстетическое развитие» (рисование)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empus Sans ITC" panose="04020404030D070202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empus Sans ITC" panose="04020404030D07020202" pitchFamily="8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4620" marR="160020" indent="44958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3505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 marR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Реализуется педагогическими работниками МАДОУ в групповых помещениях детского сада в момент проведения развивающих занятий, игр-занятий (ФЦКМ – формирование целостной картины мира)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 всеми детьми МАДОУ</a:t>
                      </a:r>
                    </a:p>
                    <a:p>
                      <a:pPr marL="134620" marR="160020" indent="44958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35050" algn="l"/>
                        </a:tabLst>
                      </a:pP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0645" marR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Реализуется педагогическими работниками МАДОУ в групповых помещениях детского сада в момент проведения развивающих занятий, игр-занятий (рисование) с детьми старших и подготовительных групп (5-7 лет)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883706"/>
                  </a:ext>
                </a:extLst>
              </a:tr>
              <a:tr h="23207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Нафи</a:t>
                      </a:r>
                      <a:r>
                        <a:rPr lang="ba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ҡ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ова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З.</a:t>
                      </a:r>
                      <a:r>
                        <a:rPr lang="ba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Ғ.,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ba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ҙ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набаева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Ф</a:t>
                      </a:r>
                      <a:r>
                        <a:rPr lang="ba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ba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</a:t>
                      </a:r>
                      <a:r>
                        <a:rPr lang="ba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ҡ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он: </a:t>
                      </a:r>
                      <a:r>
                        <a:rPr lang="ba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төрлө милләт балалары тәрбиәнгән балалар баҡсаһында башҡорт телен дәүләт теле булараҡ өйрәтеү буйынса программа-ҡүрһәтмә. Төҙәтелгән һәм өҫтәлмәләр индерелгән 2-се баҫма.- Өфө, Башҡортостан мәғариф үҫтереү институты, 2010 йыл – 269 б.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882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a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6418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Дополняет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образовательную область: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16002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03505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«Социально-коммуникативное развитие» на башкирском языке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 marR="863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Реализуется музыкальным руководителем, воспитателями подготовительной группы «</a:t>
                      </a: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Кояшкай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 с детьми 6 - 7 лет в режимных моментах, утренний + вечерний круг, развивающий диалог,  в совместной деятельности с педагогом, в совместной деятельности с семьей во всех помещениях и на территории детского сада</a:t>
                      </a:r>
                    </a:p>
                    <a:p>
                      <a:pPr marL="134620" marR="160020" indent="44958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35050" algn="l"/>
                        </a:tabLs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747" marR="30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612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7109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7488833" cy="5472708"/>
          </a:xfrm>
        </p:spPr>
        <p:txBody>
          <a:bodyPr/>
          <a:lstStyle/>
          <a:p>
            <a:pPr marL="134620" marR="135890" indent="450215" algn="l">
              <a:spcAft>
                <a:spcPts val="0"/>
              </a:spcAft>
              <a:tabLst>
                <a:tab pos="1035050" algn="l"/>
              </a:tabLst>
            </a:pP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900" dirty="0" smtClean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Обязательная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часть Программы соответствует ФОП ДО и обеспечивает: </a:t>
            </a:r>
            <a:b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воспитание и развитие ребенка дошкольного возраста как гражданина Российской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Федерации, формирование основ его гражданской и культурной идентичности на доступном его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возрасту</a:t>
            </a:r>
            <a:r>
              <a:rPr lang="ru-RU" sz="1900" spc="-2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содержании доступными средствами; </a:t>
            </a:r>
            <a:b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создание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единого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ядра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содержания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дошкольного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образования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(далее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–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ДО),</a:t>
            </a:r>
            <a:r>
              <a:rPr lang="ru-RU" sz="1900" spc="-28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ориентированного на приобщение детей к духовно-нравственным и социокультурным ценностям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российского народа, воспитание подрастающего поколения как знающего и уважающего историю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и</a:t>
            </a:r>
            <a:r>
              <a:rPr lang="ru-RU" sz="1900" spc="-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культуру</a:t>
            </a:r>
            <a:r>
              <a:rPr lang="ru-RU" sz="1900" spc="-1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своей семьи, большой</a:t>
            </a:r>
            <a:r>
              <a:rPr lang="ru-RU" sz="1900" spc="-1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и малой Родины;</a:t>
            </a:r>
            <a:b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</a:b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создание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единого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федерального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образовательного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пространства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воспитания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и</a:t>
            </a:r>
            <a:r>
              <a:rPr lang="ru-RU" sz="1900" spc="-28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обучения детей от рождения до поступления в начальную школу, обеспечивающего ребенку и его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родителям (законным представителям), равные, качественные условия ДО, вне зависимости от</a:t>
            </a:r>
            <a:r>
              <a:rPr lang="ru-RU" sz="1900" spc="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места</a:t>
            </a:r>
            <a:r>
              <a:rPr lang="ru-RU" sz="1900" spc="-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и региона</a:t>
            </a:r>
            <a:r>
              <a:rPr lang="ru-RU" sz="1900" spc="-5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проживания</a:t>
            </a: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1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5662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7776865" cy="5760740"/>
          </a:xfrm>
        </p:spPr>
        <p:txBody>
          <a:bodyPr/>
          <a:lstStyle/>
          <a:p>
            <a:pPr marL="134620" marR="135890" indent="450215" algn="l">
              <a:spcAft>
                <a:spcPts val="0"/>
              </a:spcAft>
              <a:tabLst>
                <a:tab pos="1035050" algn="l"/>
              </a:tabLst>
            </a:pP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1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1" y="993718"/>
            <a:ext cx="78095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135890" indent="447675" algn="just">
              <a:spcAft>
                <a:spcPts val="0"/>
              </a:spcAft>
              <a:tabLst>
                <a:tab pos="6391275" algn="l"/>
              </a:tabLst>
            </a:pP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В части, формируемой участниками образовательных отношений, представлены выбранные участниками образовательных отношений программы, направленные на развитие детей в образовательных областях, видах деятельности и культурных практиках (парциальные образовательные программы), отобранные с учетом приоритетных направлений, климатических особенностей, а также для обеспечения коррекции нарушений развития и ориентированные на потребность детей и их родителей (законных представителей)</a:t>
            </a:r>
            <a:endParaRPr lang="ru-RU" sz="2400" dirty="0">
              <a:solidFill>
                <a:srgbClr val="FF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8847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188" y="-214313"/>
            <a:ext cx="9786938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7776865" cy="5760740"/>
          </a:xfrm>
        </p:spPr>
        <p:txBody>
          <a:bodyPr/>
          <a:lstStyle/>
          <a:p>
            <a:pPr marL="134620" marR="135890" indent="450215" algn="l">
              <a:spcAft>
                <a:spcPts val="0"/>
              </a:spcAft>
              <a:tabLst>
                <a:tab pos="1035050" algn="l"/>
              </a:tabLst>
            </a:pP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1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1" y="993718"/>
            <a:ext cx="78095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Объем обязательной части Программы составляет не менее 60% от ее общего объема; части, формируемой участниками образовательных отношений, не более 40%.</a:t>
            </a:r>
          </a:p>
          <a:p>
            <a:pPr>
              <a:lnSpc>
                <a:spcPct val="150000"/>
              </a:lnSpc>
            </a:pPr>
            <a:endParaRPr lang="ru-RU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Программа </a:t>
            </a:r>
            <a:r>
              <a:rPr lang="ru-RU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реализуется на государственном языке Российской Федерации – русском (согласно п. 1.9. ФГОС ДО).</a:t>
            </a:r>
          </a:p>
          <a:p>
            <a:pPr marL="134620" marR="135890" indent="447675" algn="just">
              <a:spcAft>
                <a:spcPts val="0"/>
              </a:spcAft>
              <a:tabLst>
                <a:tab pos="6391275" algn="l"/>
              </a:tabLst>
            </a:pPr>
            <a:endParaRPr lang="ru-RU" sz="2400" dirty="0">
              <a:solidFill>
                <a:srgbClr val="FF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07253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-363469" y="1268760"/>
            <a:ext cx="7578916" cy="5040660"/>
          </a:xfrm>
        </p:spPr>
        <p:txBody>
          <a:bodyPr/>
          <a:lstStyle/>
          <a:p>
            <a:pPr marL="134620" marR="135890" indent="450215" algn="l">
              <a:spcAft>
                <a:spcPts val="0"/>
              </a:spcAft>
              <a:tabLst>
                <a:tab pos="1035050" algn="l"/>
              </a:tabLst>
            </a:pP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18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625"/>
            <a:ext cx="9036496" cy="681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439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2153</TotalTime>
  <Words>754</Words>
  <Application>Microsoft Office PowerPoint</Application>
  <PresentationFormat>Экран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Comic Sans MS</vt:lpstr>
      <vt:lpstr>Symbol</vt:lpstr>
      <vt:lpstr>Tempus Sans ITC</vt:lpstr>
      <vt:lpstr>Times New Roman</vt:lpstr>
      <vt:lpstr>Wingdings</vt:lpstr>
      <vt:lpstr>Тема Office</vt:lpstr>
      <vt:lpstr>   МАДОУ №34 «Солнечный»    Краткая презентация Образовательной программы </vt:lpstr>
      <vt:lpstr>      Образовательная программа дошкольного образования   (далее – Программа)  Муниципального автономного дошкольного образовательного учреждения детский сад № 34 «Солнечный» общеразвивающего вида города Ишимбая муниципального района Ишимбайский раойн Республики Башкортостан (далее МАДОУ) разработана в соответствии с федеральным государственным образовательным стандартом дошкольного образования (утвержден приказом Минобрнауки России от 17 октября 2013 г. № 1155, зарегистрировано в Минюсте России 14 ноября 2013 г., регистрационный № 30384; в редакции приказа Минпросвещения России от 8 ноября 2022 г. № 955, зарегистрировано в Минюсте России 6 февраля 2023 г., регистрационный № 72264) (далее – ФГОС ДО) и федеральной образовательной программой дошкольного образования (утверждена приказом Минпросвещения России от 25 ноября 2022 г. № 1028, зарегистрировано в Минюсте России 28 декабря 2022 г., регистрационный № 71847) (далее – ФОП ДО).       </vt:lpstr>
      <vt:lpstr>            Программа отвечает образовательному запросу социума, обеспечивает развитие личности  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           </vt:lpstr>
      <vt:lpstr>                      Программа состоит из обязательной части и части, формируемой участниками образовательных отношений. Обе части являются взаимодополняющими и необходимыми с точки зрения реализации требований ФГОС ДО.                  </vt:lpstr>
      <vt:lpstr>                          </vt:lpstr>
      <vt:lpstr>            Обязательная часть Программы соответствует ФОП ДО и обеспечивает:  воспитание и развитие ребенка дошкольного возраста как гражданина Российской Федерации, формирование основ его гражданской и культурной идентичности на доступном его возрасту содержании доступными средствами;  создание единого ядра содержания дошкольного образования (далее – ДО), ориентированного на приобщение детей к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 создание единого федерального образовательного пространства воспитания и обучения детей от рождения до поступления в начальную школу, обеспечивающего ребенку и его родителям (законным представителям), равные, качественные условия ДО, вне зависимости от места и региона проживания           </vt:lpstr>
      <vt:lpstr>                     </vt:lpstr>
      <vt:lpstr>                     </vt:lpstr>
      <vt:lpstr>                             </vt:lpstr>
      <vt:lpstr>                     </vt:lpstr>
      <vt:lpstr>                     </vt:lpstr>
      <vt:lpstr>                     </vt:lpstr>
      <vt:lpstr>                   Согласно п. 26.4 ФОП ДО, построение взаимодействия с родителями (законными представителями) придерживается следующих принципов: приоритет семьи в воспитании, обучении и развитии ребёнка: в соответствии с Законом об образовании у родителей (законных представителей) обучающихся не только есть преимущественное право на обучение и воспитание детей, но именно они обязаны заложить основы физического, нравственного и интеллектуального развития личности ребёнка; открытость: для родителей (законных представителей) доступна актуальная информация об особенностях пребывания ребёнка в группе; каждому из родителей (законных представителей) предоставлен свободный доступ в ДОО; между педагогами и родителями (законными представителями) обеспечен обмен информацией об особенностях развития ребёнка в ДОО и семье; взаимное доверие, уважение и доброжелательность во взаимоотношениях педагогов и родителей (законных представителей): при взаимодействии педагоги придерживаются этики и культурных правил общения, проявляют позитивный настрой на общение и сотрудничество с родителями (законными представителями); этично и разумно используют полученную информацию как со стороны педагогов, так и со стороны родителей (законных представителей) в интересах детей; индивидуально-дифференцированный подход к каждой семье: при взаимодействии учитываются особенности семейного воспитания, потребности родителей (законных представителей) в отношении образования ребёнка, отношение к педагогу и ДОО, проводимым мероприятиям; обеспечена возможность включения родителей (законных представителей) в совместное решение образовательных задач; возрастосообразность: при планировании и осуществлении взаимодействия учитываются особенности и характер отношений ребёнка с родителями (законными представителями), прежде всего, с матерью (преимущественно для детей младенческого и раннего возраста), обусловленные возрастными особенностями развития детей.                    </vt:lpstr>
      <vt:lpstr>               Согласно п. 26.5 ФОП ДО, деятельность педагогического коллектива МАДОУ по построению взаимодействия с родителями (законными представителями) обучающихся осуществляется по нескольким направлениям:                               </vt:lpstr>
      <vt:lpstr>    Спасибо за внимание!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Света</cp:lastModifiedBy>
  <cp:revision>163</cp:revision>
  <dcterms:created xsi:type="dcterms:W3CDTF">2012-01-28T22:39:42Z</dcterms:created>
  <dcterms:modified xsi:type="dcterms:W3CDTF">2023-11-13T08:33:40Z</dcterms:modified>
</cp:coreProperties>
</file>